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Sansita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hRoN4GnxjD4xWUPWWGEG+oYTda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nsita-bold.fntdata"/><Relationship Id="rId30" Type="http://schemas.openxmlformats.org/officeDocument/2006/relationships/font" Target="fonts/Sansita-regular.fntdata"/><Relationship Id="rId11" Type="http://schemas.openxmlformats.org/officeDocument/2006/relationships/slide" Target="slides/slide6.xml"/><Relationship Id="rId33" Type="http://schemas.openxmlformats.org/officeDocument/2006/relationships/font" Target="fonts/Sansita-boldItalic.fntdata"/><Relationship Id="rId10" Type="http://schemas.openxmlformats.org/officeDocument/2006/relationships/slide" Target="slides/slide5.xml"/><Relationship Id="rId32" Type="http://schemas.openxmlformats.org/officeDocument/2006/relationships/font" Target="fonts/Sansita-italic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f73271b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adf73271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deed8c97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adeed8c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deed8c975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adeed8c97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1ee0c60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1a1ee0c60b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1ee0c60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a1ee0c6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be8a094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ebe8a09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df73271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adf7327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df73271b9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adf73271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df73271b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adf73271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df73271b9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adf73271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65430" y="1390644"/>
            <a:ext cx="3819680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>
            <a:off x="866217" y="3600440"/>
            <a:ext cx="661924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/>
          <p:nvPr>
            <p:ph idx="2" type="pic"/>
          </p:nvPr>
        </p:nvSpPr>
        <p:spPr>
          <a:xfrm>
            <a:off x="866216" y="514350"/>
            <a:ext cx="6619244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30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8" name="Google Shape;88;p3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181101" y="1085850"/>
            <a:ext cx="5999486" cy="1742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b="0" i="0" sz="105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4" name="Google Shape;94;p32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32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3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474710" y="1485900"/>
            <a:ext cx="221015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09" name="Google Shape;109;p34"/>
          <p:cNvSpPr txBox="1"/>
          <p:nvPr>
            <p:ph idx="2" type="body"/>
          </p:nvPr>
        </p:nvSpPr>
        <p:spPr>
          <a:xfrm>
            <a:off x="489347" y="2000250"/>
            <a:ext cx="2195513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0" name="Google Shape;110;p34"/>
          <p:cNvSpPr txBox="1"/>
          <p:nvPr>
            <p:ph idx="3" type="body"/>
          </p:nvPr>
        </p:nvSpPr>
        <p:spPr>
          <a:xfrm>
            <a:off x="2912745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1" name="Google Shape;111;p34"/>
          <p:cNvSpPr txBox="1"/>
          <p:nvPr>
            <p:ph idx="4" type="body"/>
          </p:nvPr>
        </p:nvSpPr>
        <p:spPr>
          <a:xfrm>
            <a:off x="2904829" y="2000250"/>
            <a:ext cx="2210096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2" name="Google Shape;112;p34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3" name="Google Shape;113;p34"/>
          <p:cNvSpPr txBox="1"/>
          <p:nvPr>
            <p:ph idx="6" type="body"/>
          </p:nvPr>
        </p:nvSpPr>
        <p:spPr>
          <a:xfrm>
            <a:off x="5343525" y="2000250"/>
            <a:ext cx="2199085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14" name="Google Shape;114;p34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4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" type="body"/>
          </p:nvPr>
        </p:nvSpPr>
        <p:spPr>
          <a:xfrm>
            <a:off x="489347" y="3188212"/>
            <a:ext cx="22050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2" name="Google Shape;122;p35"/>
          <p:cNvSpPr/>
          <p:nvPr>
            <p:ph idx="2" type="pic"/>
          </p:nvPr>
        </p:nvSpPr>
        <p:spPr>
          <a:xfrm>
            <a:off x="489347" y="1657350"/>
            <a:ext cx="2205038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5"/>
          <p:cNvSpPr txBox="1"/>
          <p:nvPr>
            <p:ph idx="3" type="body"/>
          </p:nvPr>
        </p:nvSpPr>
        <p:spPr>
          <a:xfrm>
            <a:off x="489347" y="3620409"/>
            <a:ext cx="220503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4" name="Google Shape;124;p35"/>
          <p:cNvSpPr txBox="1"/>
          <p:nvPr>
            <p:ph idx="4" type="body"/>
          </p:nvPr>
        </p:nvSpPr>
        <p:spPr>
          <a:xfrm>
            <a:off x="2917032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5" name="Google Shape;125;p35"/>
          <p:cNvSpPr/>
          <p:nvPr>
            <p:ph idx="5" type="pic"/>
          </p:nvPr>
        </p:nvSpPr>
        <p:spPr>
          <a:xfrm>
            <a:off x="2917031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35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7" name="Google Shape;127;p35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8" name="Google Shape;128;p35"/>
          <p:cNvSpPr/>
          <p:nvPr>
            <p:ph idx="8" type="pic"/>
          </p:nvPr>
        </p:nvSpPr>
        <p:spPr>
          <a:xfrm>
            <a:off x="5343525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35"/>
          <p:cNvSpPr txBox="1"/>
          <p:nvPr>
            <p:ph idx="9" type="body"/>
          </p:nvPr>
        </p:nvSpPr>
        <p:spPr>
          <a:xfrm>
            <a:off x="5343432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30" name="Google Shape;130;p3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5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 rot="5400000">
            <a:off x="2609131" y="-241958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 rot="5400000">
            <a:off x="4700587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 rot="5400000">
            <a:off x="1259683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27485" y="1545432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827485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3" name="Google Shape;53;p26"/>
          <p:cNvSpPr txBox="1"/>
          <p:nvPr>
            <p:ph idx="2" type="body"/>
          </p:nvPr>
        </p:nvSpPr>
        <p:spPr>
          <a:xfrm>
            <a:off x="827485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4" name="Google Shape;54;p26"/>
          <p:cNvSpPr txBox="1"/>
          <p:nvPr>
            <p:ph idx="3" type="body"/>
          </p:nvPr>
        </p:nvSpPr>
        <p:spPr>
          <a:xfrm>
            <a:off x="4240872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5" name="Google Shape;55;p26"/>
          <p:cNvSpPr txBox="1"/>
          <p:nvPr>
            <p:ph idx="4" type="body"/>
          </p:nvPr>
        </p:nvSpPr>
        <p:spPr>
          <a:xfrm>
            <a:off x="4240872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6" name="Google Shape;56;p2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4800" lvl="0" marL="457200" algn="l">
              <a:spcBef>
                <a:spcPts val="75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7180" lvl="1" marL="9144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2pPr>
            <a:lvl3pPr indent="-289560" lvl="2" marL="13716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3pPr>
            <a:lvl4pPr indent="-281939" lvl="3" marL="1828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4pPr>
            <a:lvl5pPr indent="-281939" lvl="4" marL="22860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5pPr>
            <a:lvl6pPr indent="-281939" lvl="5" marL="27432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6pPr>
            <a:lvl7pPr indent="-281939" lvl="6" marL="32004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7pPr>
            <a:lvl8pPr indent="-281940" lvl="7" marL="3657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8pPr>
            <a:lvl9pPr indent="-281940" lvl="8" marL="4114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9pPr>
          </a:lstStyle>
          <a:p/>
        </p:txBody>
      </p:sp>
      <p:sp>
        <p:nvSpPr>
          <p:cNvPr id="67" name="Google Shape;67;p28"/>
          <p:cNvSpPr txBox="1"/>
          <p:nvPr>
            <p:ph idx="2" type="body"/>
          </p:nvPr>
        </p:nvSpPr>
        <p:spPr>
          <a:xfrm>
            <a:off x="866215" y="2346961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b="0" i="0" sz="31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7180" lvl="1" marL="914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1939" lvl="3" marL="1828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1939" lvl="4" marL="22860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1939" lvl="5" marL="2743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1939" lvl="6" marL="3200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1940" lvl="7" marL="3657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1940" lvl="8" marL="4114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1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Relationship Id="rId5" Type="http://schemas.openxmlformats.org/officeDocument/2006/relationships/image" Target="../media/image29.jpg"/><Relationship Id="rId6" Type="http://schemas.openxmlformats.org/officeDocument/2006/relationships/image" Target="../media/image23.png"/><Relationship Id="rId7" Type="http://schemas.openxmlformats.org/officeDocument/2006/relationships/image" Target="../media/image15.jp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2.jp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5604479" y="-505574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45221" y="3967213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5189186" y="-64"/>
            <a:ext cx="3954814" cy="5143564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6160" r="-5615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0" y="-505574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14090" y="3266763"/>
            <a:ext cx="33243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Alumnos: Eduardo Álvarez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                       Felipe Silva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Profesor Guía: Fernando Herrera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Asignatura: Capstone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lang="es" sz="1273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Diciembre</a:t>
            </a: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57125" y="1508594"/>
            <a:ext cx="5090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lang="es" sz="2400">
                <a:solidFill>
                  <a:srgbClr val="56AEFF"/>
                </a:solidFill>
              </a:rPr>
              <a:t>CAPSTONE</a:t>
            </a: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“P</a:t>
            </a:r>
            <a:r>
              <a:rPr b="0" i="0" lang="es" sz="2400" u="none" cap="none" strike="noStrike">
                <a:solidFill>
                  <a:srgbClr val="56A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ortal de Gestión de ayudantías - StudIA</a:t>
            </a: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df73271b9_0_48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adf73271b9_0_48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adf73271b9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3" name="Google Shape;273;g3adf73271b9_0_48" title="Caso De Uso Agendamien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49" y="1247112"/>
            <a:ext cx="4682101" cy="375713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adf73271b9_0_48"/>
          <p:cNvSpPr txBox="1"/>
          <p:nvPr>
            <p:ph type="title"/>
          </p:nvPr>
        </p:nvSpPr>
        <p:spPr>
          <a:xfrm>
            <a:off x="2325575" y="52950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Century Gothic"/>
              <a:buNone/>
            </a:pPr>
            <a:r>
              <a:rPr lang="es"/>
              <a:t>Caso de uso Agendamiento</a:t>
            </a:r>
            <a:endParaRPr/>
          </a:p>
        </p:txBody>
      </p:sp>
      <p:cxnSp>
        <p:nvCxnSpPr>
          <p:cNvPr id="275" name="Google Shape;275;g3adf73271b9_0_48"/>
          <p:cNvCxnSpPr/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5"/>
          <p:cNvCxnSpPr>
            <a:stCxn id="281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5"/>
          <p:cNvSpPr txBox="1"/>
          <p:nvPr>
            <p:ph type="title"/>
          </p:nvPr>
        </p:nvSpPr>
        <p:spPr>
          <a:xfrm>
            <a:off x="134948" y="1945121"/>
            <a:ext cx="2945136" cy="1499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Cronograma para el desarrollo del proyecto</a:t>
            </a:r>
            <a:endParaRPr/>
          </a:p>
        </p:txBody>
      </p:sp>
      <p:sp>
        <p:nvSpPr>
          <p:cNvPr id="284" name="Google Shape;28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5" name="Google Shape;2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1350" y="231025"/>
            <a:ext cx="5531400" cy="4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9"/>
          <p:cNvCxnSpPr>
            <a:stCxn id="291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9"/>
          <p:cNvSpPr txBox="1"/>
          <p:nvPr>
            <p:ph type="title"/>
          </p:nvPr>
        </p:nvSpPr>
        <p:spPr>
          <a:xfrm>
            <a:off x="3362625" y="6376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Tecnologías Utilizadas</a:t>
            </a:r>
            <a:endParaRPr/>
          </a:p>
        </p:txBody>
      </p:sp>
      <p:sp>
        <p:nvSpPr>
          <p:cNvPr id="294" name="Google Shape;29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Qué es PostgreSQL?" id="295" name="Google Shape;2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01" y="2496415"/>
            <a:ext cx="2244307" cy="1262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 Stack Web Development with Python and Django (Part 7/7) - YouTube" id="296" name="Google Shape;2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2905" y="735563"/>
            <a:ext cx="3020429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 - ReDigital" id="297" name="Google Shape;2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0384" y="735573"/>
            <a:ext cx="1810061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 - YouTube" id="298" name="Google Shape;29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7760" y="2496215"/>
            <a:ext cx="2244309" cy="126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991" y="735564"/>
            <a:ext cx="2146943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7650" y="2496425"/>
            <a:ext cx="2535675" cy="1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000" y="3903425"/>
            <a:ext cx="1728224" cy="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86925" y="3903425"/>
            <a:ext cx="4779877" cy="9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71850" y="3903432"/>
            <a:ext cx="1810075" cy="84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deed8c975_0_0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StudIA”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g3adeed8c975_0_0"/>
          <p:cNvCxnSpPr>
            <a:stCxn id="308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g3adeed8c97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1" name="Google Shape;311;g3adeed8c975_0_0"/>
          <p:cNvSpPr/>
          <p:nvPr/>
        </p:nvSpPr>
        <p:spPr>
          <a:xfrm>
            <a:off x="239300" y="566150"/>
            <a:ext cx="26313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g3adeed8c975_0_0"/>
          <p:cNvSpPr/>
          <p:nvPr/>
        </p:nvSpPr>
        <p:spPr>
          <a:xfrm>
            <a:off x="239300" y="959750"/>
            <a:ext cx="2631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b="1" lang="es" sz="1200"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-10-2025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g3adeed8c975_0_0"/>
          <p:cNvSpPr/>
          <p:nvPr/>
        </p:nvSpPr>
        <p:spPr>
          <a:xfrm>
            <a:off x="239300" y="1353350"/>
            <a:ext cx="26313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g3adeed8c975_0_0"/>
          <p:cNvSpPr/>
          <p:nvPr/>
        </p:nvSpPr>
        <p:spPr>
          <a:xfrm>
            <a:off x="239300" y="1746950"/>
            <a:ext cx="2631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11-08-2025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g3adeed8c975_0_0"/>
          <p:cNvSpPr/>
          <p:nvPr/>
        </p:nvSpPr>
        <p:spPr>
          <a:xfrm>
            <a:off x="239300" y="2140550"/>
            <a:ext cx="26313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g3adeed8c975_0_0"/>
          <p:cNvSpPr/>
          <p:nvPr/>
        </p:nvSpPr>
        <p:spPr>
          <a:xfrm>
            <a:off x="239300" y="2534150"/>
            <a:ext cx="2631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22-11-2025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g3adeed8c975_0_0"/>
          <p:cNvSpPr/>
          <p:nvPr/>
        </p:nvSpPr>
        <p:spPr>
          <a:xfrm>
            <a:off x="239300" y="2927750"/>
            <a:ext cx="26313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g3adeed8c975_0_0"/>
          <p:cNvSpPr/>
          <p:nvPr/>
        </p:nvSpPr>
        <p:spPr>
          <a:xfrm>
            <a:off x="239300" y="3321350"/>
            <a:ext cx="12858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 Real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g3adeed8c975_0_0"/>
          <p:cNvSpPr/>
          <p:nvPr/>
        </p:nvSpPr>
        <p:spPr>
          <a:xfrm>
            <a:off x="1525100" y="3321350"/>
            <a:ext cx="13455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60.75</a:t>
            </a:r>
            <a:r>
              <a:rPr b="0" i="0" lang="e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g3adeed8c975_0_0"/>
          <p:cNvSpPr/>
          <p:nvPr/>
        </p:nvSpPr>
        <p:spPr>
          <a:xfrm>
            <a:off x="239300" y="3750950"/>
            <a:ext cx="12858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 Planificado (total del proyecto)</a:t>
            </a:r>
            <a:endParaRPr b="1" i="0" sz="1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g3adeed8c975_0_0"/>
          <p:cNvSpPr/>
          <p:nvPr/>
        </p:nvSpPr>
        <p:spPr>
          <a:xfrm>
            <a:off x="1525100" y="3750950"/>
            <a:ext cx="13455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62.5</a:t>
            </a:r>
            <a:r>
              <a:rPr b="0" i="0" lang="e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3adeed8c975_0_0"/>
          <p:cNvSpPr/>
          <p:nvPr/>
        </p:nvSpPr>
        <p:spPr>
          <a:xfrm>
            <a:off x="1525100" y="4197525"/>
            <a:ext cx="13455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es"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r>
              <a:rPr b="0" i="0" lang="es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5%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g3adeed8c975_0_0"/>
          <p:cNvSpPr/>
          <p:nvPr/>
        </p:nvSpPr>
        <p:spPr>
          <a:xfrm>
            <a:off x="239300" y="4197525"/>
            <a:ext cx="12858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Desviación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g3adeed8c975_0_0"/>
          <p:cNvSpPr/>
          <p:nvPr/>
        </p:nvSpPr>
        <p:spPr>
          <a:xfrm>
            <a:off x="239300" y="4610150"/>
            <a:ext cx="12858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</a:t>
            </a:r>
            <a:endParaRPr b="1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g3adeed8c975_0_0"/>
          <p:cNvSpPr/>
          <p:nvPr/>
        </p:nvSpPr>
        <p:spPr>
          <a:xfrm>
            <a:off x="1525100" y="4610150"/>
            <a:ext cx="14484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 Bajo</a:t>
            </a:r>
            <a:r>
              <a:rPr lang="es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Desviación identificada y controlable</a:t>
            </a:r>
            <a:endParaRPr b="0" i="0" sz="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g3adeed8c975_0_0"/>
          <p:cNvSpPr/>
          <p:nvPr/>
        </p:nvSpPr>
        <p:spPr>
          <a:xfrm>
            <a:off x="2870600" y="3339350"/>
            <a:ext cx="34149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g3adeed8c975_0_0"/>
          <p:cNvSpPr/>
          <p:nvPr/>
        </p:nvSpPr>
        <p:spPr>
          <a:xfrm>
            <a:off x="2870600" y="3732950"/>
            <a:ext cx="1701300" cy="13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Logros:</a:t>
            </a:r>
            <a:r>
              <a:rPr b="0" i="0" lang="es" sz="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" sz="900">
                <a:latin typeface="Century Gothic"/>
                <a:ea typeface="Century Gothic"/>
                <a:cs typeface="Century Gothic"/>
                <a:sym typeface="Century Gothic"/>
              </a:rPr>
              <a:t>Sprints 0, 1, 2 y 3 completados al 100%: La base tecnológica (Docker, DB), el núcleo de usuarios (Login) y los flujos principales (CRUD de Ayudantías e Inscripción) están finalizados.</a:t>
            </a:r>
            <a:endParaRPr b="0" i="0" sz="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g3adeed8c975_0_0"/>
          <p:cNvSpPr/>
          <p:nvPr/>
        </p:nvSpPr>
        <p:spPr>
          <a:xfrm>
            <a:off x="6285500" y="2015500"/>
            <a:ext cx="27357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3adeed8c975_0_0"/>
          <p:cNvSpPr/>
          <p:nvPr/>
        </p:nvSpPr>
        <p:spPr>
          <a:xfrm>
            <a:off x="4584200" y="3732950"/>
            <a:ext cx="1701300" cy="13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Próximos Pasos:</a:t>
            </a:r>
            <a:r>
              <a:rPr b="0" i="0" lang="es" sz="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" sz="900">
                <a:latin typeface="Century Gothic"/>
                <a:ea typeface="Century Gothic"/>
                <a:cs typeface="Century Gothic"/>
                <a:sym typeface="Century Gothic"/>
              </a:rPr>
              <a:t>Finalizar Sprint 4, Iniciar Sprint 5, Refinar Vistas de Admin.</a:t>
            </a:r>
            <a:endParaRPr b="0" i="0" sz="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g3adeed8c975_0_0"/>
          <p:cNvSpPr/>
          <p:nvPr/>
        </p:nvSpPr>
        <p:spPr>
          <a:xfrm>
            <a:off x="6285500" y="3339350"/>
            <a:ext cx="2735700" cy="393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g3adeed8c975_0_0"/>
          <p:cNvSpPr/>
          <p:nvPr/>
        </p:nvSpPr>
        <p:spPr>
          <a:xfrm>
            <a:off x="6285500" y="40525"/>
            <a:ext cx="2735700" cy="429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g3adeed8c975_0_0"/>
          <p:cNvSpPr/>
          <p:nvPr/>
        </p:nvSpPr>
        <p:spPr>
          <a:xfrm>
            <a:off x="6285500" y="3732950"/>
            <a:ext cx="2735700" cy="13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Century Gothic"/>
                <a:ea typeface="Century Gothic"/>
                <a:cs typeface="Century Gothic"/>
                <a:sym typeface="Century Gothic"/>
              </a:rPr>
              <a:t>Calendario: Se necesita definir el alcance exacto de la funcionalidad de "Calendario".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Century Gothic"/>
                <a:ea typeface="Century Gothic"/>
                <a:cs typeface="Century Gothic"/>
                <a:sym typeface="Century Gothic"/>
              </a:rPr>
              <a:t>Priorización Sprint 5: Definir qué filtros de búsqueda son prioritarios para el MVP, como por ejemplo buscar por asignatura, tutor o horario.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g3adeed8c975_0_0"/>
          <p:cNvSpPr/>
          <p:nvPr/>
        </p:nvSpPr>
        <p:spPr>
          <a:xfrm>
            <a:off x="6285500" y="2417622"/>
            <a:ext cx="2735700" cy="9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Completar el MVP para pruebas internas, lanzar el panel de administración v1.0 y preparar el despliegue.</a:t>
            </a:r>
            <a:endParaRPr b="0" i="0" sz="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g3adeed8c975_0_0"/>
          <p:cNvSpPr/>
          <p:nvPr/>
        </p:nvSpPr>
        <p:spPr>
          <a:xfrm>
            <a:off x="6285500" y="477175"/>
            <a:ext cx="2735700" cy="154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latin typeface="Century Gothic"/>
                <a:ea typeface="Century Gothic"/>
                <a:cs typeface="Century Gothic"/>
                <a:sym typeface="Century Gothic"/>
              </a:rPr>
              <a:t>Ajuste Metodológico (Superado): Se detectó en la revisión anterior que la planificación inicial agrupaba incorrectamente las tareas. El trabajo se estaba asignando erróneamente a sprints futuros (S6, S7) cuando en realidad pertenecía a los sprints (S2, S4).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latin typeface="Century Gothic"/>
                <a:ea typeface="Century Gothic"/>
                <a:cs typeface="Century Gothic"/>
                <a:sym typeface="Century Gothic"/>
              </a:rPr>
              <a:t>Acción: Se realizó una reclasificación completa del trabajo ejecutado para alinearlo con los objetivos de los sprints correctos.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g3adeed8c975_0_0"/>
          <p:cNvSpPr txBox="1"/>
          <p:nvPr/>
        </p:nvSpPr>
        <p:spPr>
          <a:xfrm>
            <a:off x="537325" y="588850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 del Reporte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3adeed8c975_0_0"/>
          <p:cNvSpPr txBox="1"/>
          <p:nvPr/>
        </p:nvSpPr>
        <p:spPr>
          <a:xfrm>
            <a:off x="337225" y="1362100"/>
            <a:ext cx="2699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 de Inicio(Proyecto)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g3adeed8c975_0_0"/>
          <p:cNvSpPr txBox="1"/>
          <p:nvPr/>
        </p:nvSpPr>
        <p:spPr>
          <a:xfrm>
            <a:off x="566475" y="2150738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 Fin(Proyecto)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g3adeed8c975_0_0"/>
          <p:cNvSpPr txBox="1"/>
          <p:nvPr/>
        </p:nvSpPr>
        <p:spPr>
          <a:xfrm>
            <a:off x="733175" y="2939400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 Actual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g3adeed8c975_0_0"/>
          <p:cNvSpPr txBox="1"/>
          <p:nvPr/>
        </p:nvSpPr>
        <p:spPr>
          <a:xfrm>
            <a:off x="3573225" y="3339225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Temas Destacados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g3adeed8c975_0_0"/>
          <p:cNvSpPr txBox="1"/>
          <p:nvPr/>
        </p:nvSpPr>
        <p:spPr>
          <a:xfrm>
            <a:off x="6674050" y="3347738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Temas Abiertos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g3adeed8c975_0_0"/>
          <p:cNvSpPr txBox="1"/>
          <p:nvPr/>
        </p:nvSpPr>
        <p:spPr>
          <a:xfrm>
            <a:off x="6674050" y="2030250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Próximos Hitos Claves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g3adeed8c975_0_0"/>
          <p:cNvSpPr txBox="1"/>
          <p:nvPr/>
        </p:nvSpPr>
        <p:spPr>
          <a:xfrm>
            <a:off x="6571000" y="107725"/>
            <a:ext cx="2299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Desvíos y Dificultades</a:t>
            </a:r>
            <a:endParaRPr b="0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g3adeed8c975_0_0"/>
          <p:cNvSpPr/>
          <p:nvPr/>
        </p:nvSpPr>
        <p:spPr>
          <a:xfrm>
            <a:off x="980075" y="4732900"/>
            <a:ext cx="289500" cy="259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g3adeed8c9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050" y="2113700"/>
            <a:ext cx="3335875" cy="12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adeed8c97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075" y="54280"/>
            <a:ext cx="3335875" cy="205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2"/>
          <p:cNvCxnSpPr>
            <a:stCxn id="351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22"/>
          <p:cNvSpPr txBox="1"/>
          <p:nvPr>
            <p:ph type="title"/>
          </p:nvPr>
        </p:nvSpPr>
        <p:spPr>
          <a:xfrm>
            <a:off x="1052550" y="64182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Resultados Obtenidos</a:t>
            </a:r>
            <a:endParaRPr/>
          </a:p>
        </p:txBody>
      </p:sp>
      <p:sp>
        <p:nvSpPr>
          <p:cNvPr id="354" name="Google Shape;3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55" name="Google Shape;355;p22"/>
          <p:cNvGrpSpPr/>
          <p:nvPr/>
        </p:nvGrpSpPr>
        <p:grpSpPr>
          <a:xfrm>
            <a:off x="2303617" y="1725795"/>
            <a:ext cx="4000499" cy="2476500"/>
            <a:chOff x="1047750" y="299380"/>
            <a:chExt cx="4000499" cy="2476500"/>
          </a:xfrm>
        </p:grpSpPr>
        <p:sp>
          <p:nvSpPr>
            <p:cNvPr id="356" name="Google Shape;356;p22"/>
            <p:cNvSpPr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solidFill>
              <a:srgbClr val="4E556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Optimización de la Gestión Administrativa: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Eficiencia en la aprobación de solicitudes de ayudantías.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Mejor control y seguimiento de la participación y el impacto de las ayudantías.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solidFill>
              <a:srgbClr val="768FC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Facilidad de Uso y Accesibilidad: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Interfaz intuitiva para una navegación y agendamiento sin complicaciones.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Diseño responsivo accesible desde diferentes dispositivos.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solidFill>
              <a:srgbClr val="EF5D2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Técnica Satisfactoria: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Uso eficiente de tecnologías como Django, PostgreSQL, Docker, y multitenancy.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Cumplimiento de los requisitos de seguridad y rendimiento.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deed8c975_0_183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adeed8c975_0_183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g3adeed8c975_0_183"/>
          <p:cNvCxnSpPr>
            <a:stCxn id="367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g3adeed8c975_0_183"/>
          <p:cNvSpPr txBox="1"/>
          <p:nvPr>
            <p:ph type="title"/>
          </p:nvPr>
        </p:nvSpPr>
        <p:spPr>
          <a:xfrm>
            <a:off x="1152210" y="626543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s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Obstáculos presentados durante el desarrollo</a:t>
            </a:r>
            <a:br>
              <a:rPr b="0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0" name="Google Shape;370;g3adeed8c975_0_183"/>
          <p:cNvGrpSpPr/>
          <p:nvPr/>
        </p:nvGrpSpPr>
        <p:grpSpPr>
          <a:xfrm>
            <a:off x="1128412" y="1798421"/>
            <a:ext cx="6096000" cy="2438400"/>
            <a:chOff x="0" y="812799"/>
            <a:chExt cx="6096000" cy="2438400"/>
          </a:xfrm>
        </p:grpSpPr>
        <p:sp>
          <p:nvSpPr>
            <p:cNvPr id="371" name="Google Shape;371;g3adeed8c975_0_183"/>
            <p:cNvSpPr/>
            <p:nvPr/>
          </p:nvSpPr>
          <p:spPr>
            <a:xfrm>
              <a:off x="0" y="812799"/>
              <a:ext cx="6096000" cy="2438400"/>
            </a:xfrm>
            <a:custGeom>
              <a:rect b="b" l="l" r="r" t="t"/>
              <a:pathLst>
                <a:path extrusionOk="0" h="120000" w="12000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extrusionOk="0" fill="darkenLess" h="120000" w="12000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extrusionOk="0" fill="none" h="120000" w="12000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3adeed8c975_0_183"/>
            <p:cNvSpPr/>
            <p:nvPr/>
          </p:nvSpPr>
          <p:spPr>
            <a:xfrm>
              <a:off x="731520" y="1239519"/>
              <a:ext cx="2011800" cy="11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3adeed8c975_0_183"/>
            <p:cNvSpPr txBox="1"/>
            <p:nvPr/>
          </p:nvSpPr>
          <p:spPr>
            <a:xfrm>
              <a:off x="731520" y="1239519"/>
              <a:ext cx="2011800" cy="11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0" spcFirstLastPara="1" rIns="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sng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Gestión del Tiempo: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171D27"/>
                  </a:solidFill>
                  <a:latin typeface="Arial"/>
                  <a:ea typeface="Arial"/>
                  <a:cs typeface="Arial"/>
                  <a:sym typeface="Arial"/>
                </a:rPr>
                <a:t>Equilibrar el tiempo entre el desarrollo del proyecto y otras responsabilidades académicas fue un reto. La necesidad de cumplir con plazos ajustados requirió una planificación y gestión del tiempo efectivas.</a:t>
              </a:r>
              <a:endParaRPr>
                <a:solidFill>
                  <a:srgbClr val="171D27"/>
                </a:solidFill>
              </a:endParaRPr>
            </a:p>
          </p:txBody>
        </p:sp>
        <p:sp>
          <p:nvSpPr>
            <p:cNvPr id="374" name="Google Shape;374;g3adeed8c975_0_183"/>
            <p:cNvSpPr/>
            <p:nvPr/>
          </p:nvSpPr>
          <p:spPr>
            <a:xfrm>
              <a:off x="3048000" y="1629663"/>
              <a:ext cx="2377500" cy="11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3adeed8c975_0_183"/>
            <p:cNvSpPr txBox="1"/>
            <p:nvPr/>
          </p:nvSpPr>
          <p:spPr>
            <a:xfrm>
              <a:off x="3048000" y="1629663"/>
              <a:ext cx="2377500" cy="11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0" spcFirstLastPara="1" rIns="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sng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Problemas Técnicos: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Durante el desarrollo, surgieron problemas técnicos relacionados con la integración de diferentes componentes y la optimización del rendimiento de la plataforma. Resolver estos problemas demandó tiempo y recursos adicionales.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76" name="Google Shape;376;g3adeed8c975_0_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1ee0c60b0_0_5"/>
          <p:cNvSpPr/>
          <p:nvPr/>
        </p:nvSpPr>
        <p:spPr>
          <a:xfrm>
            <a:off x="-110099" y="4629150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a1ee0c60b0_0_5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a1ee0c60b0_0_5"/>
          <p:cNvSpPr/>
          <p:nvPr/>
        </p:nvSpPr>
        <p:spPr>
          <a:xfrm>
            <a:off x="6949016" y="-840923"/>
            <a:ext cx="2382343" cy="2476500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68" r="-19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a1ee0c60b0_0_5"/>
          <p:cNvSpPr txBox="1"/>
          <p:nvPr/>
        </p:nvSpPr>
        <p:spPr>
          <a:xfrm>
            <a:off x="2128975" y="2066250"/>
            <a:ext cx="6132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4"/>
              <a:buFont typeface="Arial"/>
              <a:buNone/>
            </a:pPr>
            <a:r>
              <a:rPr lang="es" sz="3284">
                <a:solidFill>
                  <a:srgbClr val="FFFFFF"/>
                </a:solidFill>
              </a:rPr>
              <a:t>Preguntas de la Comisión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a1ee0c60b0_0_5"/>
          <p:cNvSpPr txBox="1"/>
          <p:nvPr/>
        </p:nvSpPr>
        <p:spPr>
          <a:xfrm>
            <a:off x="8445867" y="4605338"/>
            <a:ext cx="9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a1ee0c60b0_0_5"/>
          <p:cNvSpPr txBox="1"/>
          <p:nvPr>
            <p:ph idx="12" type="sldNum"/>
          </p:nvPr>
        </p:nvSpPr>
        <p:spPr>
          <a:xfrm>
            <a:off x="8602052" y="4714874"/>
            <a:ext cx="419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19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1ee0c60b0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a1ee0c60b0_0_0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g1a1ee0c60b0_0_0"/>
          <p:cNvCxnSpPr>
            <a:stCxn id="162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g1a1ee0c60b0_0_0"/>
          <p:cNvSpPr txBox="1"/>
          <p:nvPr>
            <p:ph type="title"/>
          </p:nvPr>
        </p:nvSpPr>
        <p:spPr>
          <a:xfrm>
            <a:off x="1052550" y="5740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Integrantes del proyecto</a:t>
            </a:r>
            <a:endParaRPr/>
          </a:p>
        </p:txBody>
      </p:sp>
      <p:sp>
        <p:nvSpPr>
          <p:cNvPr id="165" name="Google Shape;165;g1a1ee0c60b0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66" name="Google Shape;166;g1a1ee0c60b0_0_0"/>
          <p:cNvGrpSpPr/>
          <p:nvPr/>
        </p:nvGrpSpPr>
        <p:grpSpPr>
          <a:xfrm>
            <a:off x="1524000" y="1312673"/>
            <a:ext cx="5574753" cy="3651514"/>
            <a:chOff x="0" y="340910"/>
            <a:chExt cx="5574753" cy="3651514"/>
          </a:xfrm>
        </p:grpSpPr>
        <p:sp>
          <p:nvSpPr>
            <p:cNvPr id="167" name="Google Shape;167;g1a1ee0c60b0_0_0"/>
            <p:cNvSpPr/>
            <p:nvPr/>
          </p:nvSpPr>
          <p:spPr>
            <a:xfrm>
              <a:off x="0" y="340910"/>
              <a:ext cx="2443573" cy="1730431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a1ee0c60b0_0_0"/>
            <p:cNvSpPr/>
            <p:nvPr/>
          </p:nvSpPr>
          <p:spPr>
            <a:xfrm>
              <a:off x="0" y="2054330"/>
              <a:ext cx="2457669" cy="192823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a1ee0c60b0_0_0"/>
            <p:cNvSpPr txBox="1"/>
            <p:nvPr/>
          </p:nvSpPr>
          <p:spPr>
            <a:xfrm>
              <a:off x="0" y="2054330"/>
              <a:ext cx="1730753" cy="1928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a1ee0c60b0_0_0"/>
            <p:cNvSpPr/>
            <p:nvPr/>
          </p:nvSpPr>
          <p:spPr>
            <a:xfrm>
              <a:off x="675707" y="762849"/>
              <a:ext cx="1013078" cy="1013078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16993" l="0" r="0" t="-16993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a1ee0c60b0_0_0"/>
            <p:cNvSpPr/>
            <p:nvPr/>
          </p:nvSpPr>
          <p:spPr>
            <a:xfrm>
              <a:off x="3127736" y="370005"/>
              <a:ext cx="2447017" cy="1752168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a1ee0c60b0_0_0"/>
            <p:cNvSpPr/>
            <p:nvPr/>
          </p:nvSpPr>
          <p:spPr>
            <a:xfrm>
              <a:off x="3118720" y="2069204"/>
              <a:ext cx="2454572" cy="192322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a1ee0c60b0_0_0"/>
            <p:cNvSpPr txBox="1"/>
            <p:nvPr/>
          </p:nvSpPr>
          <p:spPr>
            <a:xfrm>
              <a:off x="3118720" y="2069204"/>
              <a:ext cx="1728572" cy="19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a1ee0c60b0_0_0"/>
            <p:cNvSpPr/>
            <p:nvPr/>
          </p:nvSpPr>
          <p:spPr>
            <a:xfrm>
              <a:off x="3895068" y="776589"/>
              <a:ext cx="1013078" cy="1013078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2997" r="-2996" t="0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1a1ee0c60b0_0_0"/>
          <p:cNvSpPr txBox="1"/>
          <p:nvPr/>
        </p:nvSpPr>
        <p:spPr>
          <a:xfrm>
            <a:off x="1574418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Eduardo Álvarez 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a1ee0c60b0_0_0"/>
          <p:cNvSpPr txBox="1"/>
          <p:nvPr/>
        </p:nvSpPr>
        <p:spPr>
          <a:xfrm>
            <a:off x="4708224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Felipe Silva 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1ee0c60b0_0_0"/>
          <p:cNvSpPr txBox="1"/>
          <p:nvPr/>
        </p:nvSpPr>
        <p:spPr>
          <a:xfrm>
            <a:off x="4708222" y="3350852"/>
            <a:ext cx="21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Desarrollador FullStack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a1ee0c60b0_0_0"/>
          <p:cNvSpPr txBox="1"/>
          <p:nvPr/>
        </p:nvSpPr>
        <p:spPr>
          <a:xfrm>
            <a:off x="1572128" y="3350852"/>
            <a:ext cx="226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 y Desarrollador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a1ee0c60b0_0_0"/>
          <p:cNvSpPr txBox="1"/>
          <p:nvPr/>
        </p:nvSpPr>
        <p:spPr>
          <a:xfrm>
            <a:off x="4708234" y="3581504"/>
            <a:ext cx="233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Front-End y Back-End, pruebas y validación, optimización.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a1ee0c60b0_0_0"/>
          <p:cNvSpPr txBox="1"/>
          <p:nvPr/>
        </p:nvSpPr>
        <p:spPr>
          <a:xfrm>
            <a:off x="1577834" y="3581497"/>
            <a:ext cx="233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del proyecto, planificación de sprints, eliminación de obstáculos, revisión y retrospectiva.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"/>
          <p:cNvCxnSpPr>
            <a:stCxn id="186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1"/>
          <p:cNvSpPr/>
          <p:nvPr/>
        </p:nvSpPr>
        <p:spPr>
          <a:xfrm>
            <a:off x="5122038" y="1755900"/>
            <a:ext cx="3100800" cy="30078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 txBox="1"/>
          <p:nvPr/>
        </p:nvSpPr>
        <p:spPr>
          <a:xfrm>
            <a:off x="5832157" y="1869468"/>
            <a:ext cx="18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 o Dolor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5154652" y="2300886"/>
            <a:ext cx="3018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lt1"/>
                </a:solidFill>
              </a:rPr>
              <a:t>Deserción Estudiantil y Bajo Rendimiento Académico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Muchos estudiantes enfrentan dificultades para comprender ciertos temas, lo que lleva a altas tasas de reprobación y abandono de estudios.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lt1"/>
                </a:solidFill>
              </a:rPr>
              <a:t>Falta de Plataformas Eficientes para Tutorías</a:t>
            </a:r>
            <a:endParaRPr b="1" i="0" sz="15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estudiantes que desean ofrecer tutorías a sus compañeros no tienen herramientas organizadas y eficientes para hacerlo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33" y="1755900"/>
            <a:ext cx="4518792" cy="3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/>
          <p:nvPr/>
        </p:nvSpPr>
        <p:spPr>
          <a:xfrm>
            <a:off x="276975" y="566150"/>
            <a:ext cx="5625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¿Han </a:t>
            </a:r>
            <a:r>
              <a:rPr b="1"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necesitado de ayudantías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instancias extras para 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reforzar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 conocimientos y les resulta muy 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difícil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 que </a:t>
            </a:r>
            <a:r>
              <a:rPr b="1"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existe la organización ni la gestión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poder tomar estas ayudantías? 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be8a094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g2ebe8a09423_0_0"/>
          <p:cNvSpPr/>
          <p:nvPr/>
        </p:nvSpPr>
        <p:spPr>
          <a:xfrm>
            <a:off x="5652195" y="861305"/>
            <a:ext cx="3100800" cy="39876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ebe8a09423_0_0"/>
          <p:cNvSpPr txBox="1"/>
          <p:nvPr/>
        </p:nvSpPr>
        <p:spPr>
          <a:xfrm>
            <a:off x="5718201" y="1185592"/>
            <a:ext cx="29688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la Plataforma de Agendamiento y Gestión de Ayudantías para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Estudiantes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Agendar Horas de Ayudantías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Selección de asignatura, fecha y hora.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Verificación del estado de solicitudes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(aprobadas, rechazadas, pendientes).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s" sz="1000" u="none" cap="none" strike="noStrike">
                <a:solidFill>
                  <a:schemeClr val="lt1"/>
                </a:solidFill>
              </a:rPr>
              <a:t>nterfaz Intuitiva: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Fácil de usar y accesible para todos los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Administradores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Solicitudes: Aprobación o rechazo de solicitudes basadas en disponibilidad.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Usuarios: Administración de perfiles de estudiantes y ayudantes.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Multitenancy: Soporte para múltiples clientes (sedes o departamentos).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ebe8a09423_0_0"/>
          <p:cNvSpPr txBox="1"/>
          <p:nvPr/>
        </p:nvSpPr>
        <p:spPr>
          <a:xfrm>
            <a:off x="5799025" y="877788"/>
            <a:ext cx="23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g2ebe8a09423_0_0"/>
          <p:cNvGrpSpPr/>
          <p:nvPr/>
        </p:nvGrpSpPr>
        <p:grpSpPr>
          <a:xfrm>
            <a:off x="389925" y="1385374"/>
            <a:ext cx="5018155" cy="2718433"/>
            <a:chOff x="0" y="413"/>
            <a:chExt cx="5330524" cy="3387456"/>
          </a:xfrm>
        </p:grpSpPr>
        <p:sp>
          <p:nvSpPr>
            <p:cNvPr id="203" name="Google Shape;203;g2ebe8a09423_0_0"/>
            <p:cNvSpPr/>
            <p:nvPr/>
          </p:nvSpPr>
          <p:spPr>
            <a:xfrm>
              <a:off x="2132224" y="413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FBF0E2">
                <a:alpha val="89019"/>
              </a:srgbClr>
            </a:solidFill>
            <a:ln cap="flat" cmpd="sng" w="25400">
              <a:solidFill>
                <a:srgbClr val="FBF0E2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ebe8a09423_0_0"/>
            <p:cNvSpPr txBox="1"/>
            <p:nvPr/>
          </p:nvSpPr>
          <p:spPr>
            <a:xfrm>
              <a:off x="2092774" y="320590"/>
              <a:ext cx="2593500" cy="7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1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Disminuir la deserción estudiantil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Aumentar la tasa de aprobación de ramos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ebe8a09423_0_0"/>
            <p:cNvSpPr/>
            <p:nvPr/>
          </p:nvSpPr>
          <p:spPr>
            <a:xfrm>
              <a:off x="0" y="413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ebe8a09423_0_0"/>
            <p:cNvSpPr txBox="1"/>
            <p:nvPr/>
          </p:nvSpPr>
          <p:spPr>
            <a:xfrm>
              <a:off x="78738" y="79151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ebe8a09423_0_0"/>
            <p:cNvSpPr/>
            <p:nvPr/>
          </p:nvSpPr>
          <p:spPr>
            <a:xfrm>
              <a:off x="2132224" y="1775069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4D9ED">
                <a:alpha val="89019"/>
              </a:srgbClr>
            </a:solidFill>
            <a:ln cap="flat" cmpd="sng" w="25400">
              <a:solidFill>
                <a:srgbClr val="D4D9ED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ebe8a09423_0_0"/>
            <p:cNvSpPr txBox="1"/>
            <p:nvPr/>
          </p:nvSpPr>
          <p:spPr>
            <a:xfrm>
              <a:off x="2053338" y="1906489"/>
              <a:ext cx="2672400" cy="12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Reforzar los estudios y la eficiencia en los ramos.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Mejorar la satisfacción del estudiante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ebe8a09423_0_0"/>
            <p:cNvSpPr/>
            <p:nvPr/>
          </p:nvSpPr>
          <p:spPr>
            <a:xfrm>
              <a:off x="0" y="1774655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rgbClr val="7890C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ebe8a09423_0_0"/>
            <p:cNvSpPr txBox="1"/>
            <p:nvPr/>
          </p:nvSpPr>
          <p:spPr>
            <a:xfrm>
              <a:off x="78738" y="1853393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Específico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g2ebe8a09423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ebe8a09423_0_0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g2ebe8a09423_0_0"/>
          <p:cNvCxnSpPr/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>
            <a:stCxn id="219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4"/>
          <p:cNvSpPr txBox="1"/>
          <p:nvPr>
            <p:ph type="title"/>
          </p:nvPr>
        </p:nvSpPr>
        <p:spPr>
          <a:xfrm>
            <a:off x="1052550" y="5657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Century Gothic"/>
              <a:buNone/>
            </a:pPr>
            <a:r>
              <a:rPr lang="es"/>
              <a:t>Metodología de trabajo para el desarrollo del proyecto</a:t>
            </a:r>
            <a:endParaRPr/>
          </a:p>
        </p:txBody>
      </p:sp>
      <p:sp>
        <p:nvSpPr>
          <p:cNvPr id="222" name="Google Shape;2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s 5 eventos en Scrum claves para el desarrollo de producto" id="223" name="Google Shape;2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9448" y="1292321"/>
            <a:ext cx="4682004" cy="356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 txBox="1"/>
          <p:nvPr/>
        </p:nvSpPr>
        <p:spPr>
          <a:xfrm>
            <a:off x="648675" y="2111300"/>
            <a:ext cx="230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Continua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Iterativa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3134850" y="815075"/>
            <a:ext cx="588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df73271b9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adf73271b9_0_0"/>
          <p:cNvSpPr txBox="1"/>
          <p:nvPr/>
        </p:nvSpPr>
        <p:spPr>
          <a:xfrm>
            <a:off x="134948" y="107737"/>
            <a:ext cx="468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adf73271b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3" name="Google Shape;233;g3adf73271b9_0_0"/>
          <p:cNvSpPr txBox="1"/>
          <p:nvPr>
            <p:ph type="title"/>
          </p:nvPr>
        </p:nvSpPr>
        <p:spPr>
          <a:xfrm>
            <a:off x="2517050" y="36185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Century Gothic"/>
              <a:buNone/>
            </a:pPr>
            <a:r>
              <a:rPr lang="es"/>
              <a:t>Modelo Entidad Relación</a:t>
            </a:r>
            <a:endParaRPr/>
          </a:p>
        </p:txBody>
      </p:sp>
      <p:pic>
        <p:nvPicPr>
          <p:cNvPr id="234" name="Google Shape;234;g3adf73271b9_0_0" title="Relationalfinal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838" y="958949"/>
            <a:ext cx="7450324" cy="392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g3adf73271b9_0_0"/>
          <p:cNvCxnSpPr/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df73271b9_0_2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adf73271b9_0_21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g3adf73271b9_0_21"/>
          <p:cNvCxnSpPr>
            <a:stCxn id="241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3adf73271b9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4" name="Google Shape;244;g3adf73271b9_0_21" title="Diagrama de Despliegue - Vista Físi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888" y="1124250"/>
            <a:ext cx="5812225" cy="36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adf73271b9_0_21"/>
          <p:cNvSpPr txBox="1"/>
          <p:nvPr>
            <p:ph type="title"/>
          </p:nvPr>
        </p:nvSpPr>
        <p:spPr>
          <a:xfrm>
            <a:off x="1365775" y="4771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Century Gothic"/>
              <a:buNone/>
            </a:pPr>
            <a:r>
              <a:rPr lang="es"/>
              <a:t>Diagrama de despliegue Vista Física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df73271b9_0_3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adf73271b9_0_30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adf73271b9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3" name="Google Shape;253;g3adf73271b9_0_30" title="Diagrama de Componentes - Vista Desarrollo.PNG"/>
          <p:cNvPicPr preferRelativeResize="0"/>
          <p:nvPr/>
        </p:nvPicPr>
        <p:blipFill rotWithShape="1">
          <a:blip r:embed="rId4">
            <a:alphaModFix/>
          </a:blip>
          <a:srcRect b="6926" l="2578" r="8500" t="4152"/>
          <a:stretch/>
        </p:blipFill>
        <p:spPr>
          <a:xfrm>
            <a:off x="1824700" y="1236450"/>
            <a:ext cx="5382176" cy="3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adf73271b9_0_30"/>
          <p:cNvSpPr txBox="1"/>
          <p:nvPr>
            <p:ph type="title"/>
          </p:nvPr>
        </p:nvSpPr>
        <p:spPr>
          <a:xfrm>
            <a:off x="2105100" y="4771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Century Gothic"/>
              <a:buNone/>
            </a:pPr>
            <a:r>
              <a:rPr lang="es"/>
              <a:t>Diagrama de Componentes</a:t>
            </a:r>
            <a:endParaRPr/>
          </a:p>
        </p:txBody>
      </p:sp>
      <p:cxnSp>
        <p:nvCxnSpPr>
          <p:cNvPr id="255" name="Google Shape;255;g3adf73271b9_0_30"/>
          <p:cNvCxnSpPr/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df73271b9_0_3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adf73271b9_0_39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adf73271b9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3" name="Google Shape;263;g3adf73271b9_0_39" title="Caso De Uso Gener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025" y="1181225"/>
            <a:ext cx="4688957" cy="38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adf73271b9_0_39"/>
          <p:cNvSpPr txBox="1"/>
          <p:nvPr>
            <p:ph type="title"/>
          </p:nvPr>
        </p:nvSpPr>
        <p:spPr>
          <a:xfrm>
            <a:off x="2731025" y="52203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67"/>
              <a:buFont typeface="Century Gothic"/>
              <a:buNone/>
            </a:pPr>
            <a:r>
              <a:rPr lang="es"/>
              <a:t>Caso de uso General</a:t>
            </a:r>
            <a:endParaRPr/>
          </a:p>
        </p:txBody>
      </p:sp>
      <p:cxnSp>
        <p:nvCxnSpPr>
          <p:cNvPr id="265" name="Google Shape;265;g3adf73271b9_0_39"/>
          <p:cNvCxnSpPr/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EDO</dc:creator>
</cp:coreProperties>
</file>